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a:t>Klik om de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4509A250-FF31-4206-8172-F9D3106AACB1}" type="datetimeFigureOut">
              <a:rPr lang="en-US" dirty="0"/>
              <a:t>5/1/2017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a:t>Klik om de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4509A250-FF31-4206-8172-F9D3106AACB1}" type="datetimeFigureOut">
              <a:rPr lang="en-US" dirty="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a:t>Klik om de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a:t>Tekststijl van het model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4" name="Date Placeholder 3"/>
          <p:cNvSpPr>
            <a:spLocks noGrp="1"/>
          </p:cNvSpPr>
          <p:nvPr>
            <p:ph type="dt" sz="half" idx="10"/>
          </p:nvPr>
        </p:nvSpPr>
        <p:spPr/>
        <p:txBody>
          <a:bodyPr/>
          <a:lstStyle/>
          <a:p>
            <a:fld id="{4509A250-FF31-4206-8172-F9D3106AACB1}" type="datetimeFigureOut">
              <a:rPr lang="en-US" dirty="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4509A250-FF31-4206-8172-F9D3106AACB1}" type="datetimeFigureOut">
              <a:rPr lang="en-US" dirty="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de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de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a:t>Klik om de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9796027F-7875-4030-9381-8BD8C4F21935}" type="datetimeFigureOut">
              <a:rPr lang="en-US" dirty="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5/1/2017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5/1/2017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a:t>Klik om de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7" name="Date Placeholder 4"/>
          <p:cNvSpPr>
            <a:spLocks noGrp="1"/>
          </p:cNvSpPr>
          <p:nvPr>
            <p:ph type="dt" sz="half" idx="10"/>
          </p:nvPr>
        </p:nvSpPr>
        <p:spPr/>
        <p:txBody>
          <a:bodyPr/>
          <a:lstStyle/>
          <a:p>
            <a:fld id="{4509A250-FF31-4206-8172-F9D3106AACB1}" type="datetimeFigureOut">
              <a:rPr lang="en-US" dirty="0"/>
              <a:t>5/1/2017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a:t>Klik om de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4509A250-FF31-4206-8172-F9D3106AACB1}" type="datetimeFigureOut">
              <a:rPr lang="en-US" dirty="0"/>
              <a:t>5/1/2017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a:t>Klik om de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5/1/2017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Sociale systemen	</a:t>
            </a:r>
          </a:p>
        </p:txBody>
      </p:sp>
      <p:sp>
        <p:nvSpPr>
          <p:cNvPr id="3" name="Ondertitel 2"/>
          <p:cNvSpPr>
            <a:spLocks noGrp="1"/>
          </p:cNvSpPr>
          <p:nvPr>
            <p:ph type="subTitle" idx="1"/>
          </p:nvPr>
        </p:nvSpPr>
        <p:spPr/>
        <p:txBody>
          <a:bodyPr/>
          <a:lstStyle/>
          <a:p>
            <a:r>
              <a:rPr lang="nl-NL"/>
              <a:t>Les 5</a:t>
            </a:r>
            <a:endParaRPr lang="nl-NL" dirty="0"/>
          </a:p>
        </p:txBody>
      </p:sp>
    </p:spTree>
    <p:extLst>
      <p:ext uri="{BB962C8B-B14F-4D97-AF65-F5344CB8AC3E}">
        <p14:creationId xmlns:p14="http://schemas.microsoft.com/office/powerpoint/2010/main" val="2818887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Programma	</a:t>
            </a:r>
          </a:p>
        </p:txBody>
      </p:sp>
      <p:sp>
        <p:nvSpPr>
          <p:cNvPr id="3" name="Tijdelijke aanduiding voor inhoud 2"/>
          <p:cNvSpPr>
            <a:spLocks noGrp="1"/>
          </p:cNvSpPr>
          <p:nvPr>
            <p:ph idx="1"/>
          </p:nvPr>
        </p:nvSpPr>
        <p:spPr/>
        <p:txBody>
          <a:bodyPr/>
          <a:lstStyle/>
          <a:p>
            <a:r>
              <a:rPr lang="nl-NL" dirty="0"/>
              <a:t>A&amp;A</a:t>
            </a:r>
          </a:p>
          <a:p>
            <a:r>
              <a:rPr lang="nl-NL" dirty="0"/>
              <a:t>Tot nu toe behandelde stof</a:t>
            </a:r>
          </a:p>
          <a:p>
            <a:r>
              <a:rPr lang="nl-NL" dirty="0"/>
              <a:t>§5.3 Begeleiding sociale systemen</a:t>
            </a:r>
          </a:p>
          <a:p>
            <a:r>
              <a:rPr lang="nl-NL" dirty="0"/>
              <a:t>§5.4 Begeleiding gezinssystemen</a:t>
            </a:r>
          </a:p>
          <a:p>
            <a:endParaRPr lang="nl-NL" dirty="0"/>
          </a:p>
          <a:p>
            <a:r>
              <a:rPr lang="nl-NL" dirty="0"/>
              <a:t>Verwerkingsopdrachten</a:t>
            </a:r>
          </a:p>
          <a:p>
            <a:r>
              <a:rPr lang="nl-NL" dirty="0"/>
              <a:t>Afsluiting</a:t>
            </a:r>
          </a:p>
        </p:txBody>
      </p:sp>
    </p:spTree>
    <p:extLst>
      <p:ext uri="{BB962C8B-B14F-4D97-AF65-F5344CB8AC3E}">
        <p14:creationId xmlns:p14="http://schemas.microsoft.com/office/powerpoint/2010/main" val="3400835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§5.3 	Begeleiding sociale systemen</a:t>
            </a:r>
          </a:p>
        </p:txBody>
      </p:sp>
      <p:sp>
        <p:nvSpPr>
          <p:cNvPr id="3" name="Tijdelijke aanduiding voor inhoud 2"/>
          <p:cNvSpPr>
            <a:spLocks noGrp="1"/>
          </p:cNvSpPr>
          <p:nvPr>
            <p:ph idx="1"/>
          </p:nvPr>
        </p:nvSpPr>
        <p:spPr/>
        <p:txBody>
          <a:bodyPr>
            <a:normAutofit fontScale="85000" lnSpcReduction="20000"/>
          </a:bodyPr>
          <a:lstStyle/>
          <a:p>
            <a:r>
              <a:rPr lang="nl-NL" dirty="0"/>
              <a:t>Systeemtheorie:</a:t>
            </a:r>
          </a:p>
          <a:p>
            <a:pPr marL="0" indent="0">
              <a:buNone/>
            </a:pPr>
            <a:r>
              <a:rPr lang="nl-NL" dirty="0"/>
              <a:t>Volgens de systeemtheorie heeft elk sociaal systeem een relatie/wisselwerking met zijn omgeving.</a:t>
            </a:r>
          </a:p>
          <a:p>
            <a:pPr marL="0" indent="0">
              <a:buNone/>
            </a:pPr>
            <a:endParaRPr lang="nl-NL" dirty="0"/>
          </a:p>
          <a:p>
            <a:pPr marL="0" indent="0">
              <a:buNone/>
            </a:pPr>
            <a:r>
              <a:rPr lang="nl-NL" dirty="0"/>
              <a:t>Sociale systemen krijgen informatie en feedback van hun omgeving en wisselen deze gegevens uit. </a:t>
            </a:r>
          </a:p>
          <a:p>
            <a:pPr marL="0" indent="0">
              <a:buNone/>
            </a:pPr>
            <a:endParaRPr lang="nl-NL" dirty="0"/>
          </a:p>
          <a:p>
            <a:pPr marL="0" indent="0">
              <a:buNone/>
            </a:pPr>
            <a:r>
              <a:rPr lang="nl-NL" dirty="0"/>
              <a:t>Doel:</a:t>
            </a:r>
          </a:p>
          <a:p>
            <a:pPr marL="0" indent="0">
              <a:buNone/>
            </a:pPr>
            <a:r>
              <a:rPr lang="nl-NL" dirty="0"/>
              <a:t>Iedereen binnen het sociale systeem/situatie komt tot zijn recht.</a:t>
            </a:r>
          </a:p>
          <a:p>
            <a:pPr marL="0" indent="0">
              <a:buNone/>
            </a:pPr>
            <a:endParaRPr lang="nl-NL" dirty="0"/>
          </a:p>
          <a:p>
            <a:pPr marL="0" indent="0">
              <a:buNone/>
            </a:pPr>
            <a:r>
              <a:rPr lang="nl-NL" dirty="0"/>
              <a:t>Wat zeggen we eigenlijk; sociale systemen ondersteunen elkaar</a:t>
            </a:r>
          </a:p>
          <a:p>
            <a:pPr marL="0" indent="0">
              <a:buNone/>
            </a:pPr>
            <a:r>
              <a:rPr lang="nl-NL" dirty="0"/>
              <a:t>Informeel; familie, vrienden, buren etc.</a:t>
            </a:r>
          </a:p>
          <a:p>
            <a:pPr marL="0" indent="0">
              <a:buNone/>
            </a:pPr>
            <a:r>
              <a:rPr lang="nl-NL" dirty="0"/>
              <a:t>Formeel; professionals, wij-teams etc.</a:t>
            </a:r>
          </a:p>
        </p:txBody>
      </p:sp>
    </p:spTree>
    <p:extLst>
      <p:ext uri="{BB962C8B-B14F-4D97-AF65-F5344CB8AC3E}">
        <p14:creationId xmlns:p14="http://schemas.microsoft.com/office/powerpoint/2010/main" val="3056646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§5.3 	Begeleiding sociale systemen</a:t>
            </a:r>
          </a:p>
        </p:txBody>
      </p:sp>
      <p:sp>
        <p:nvSpPr>
          <p:cNvPr id="3" name="Tijdelijke aanduiding voor inhoud 2"/>
          <p:cNvSpPr>
            <a:spLocks noGrp="1"/>
          </p:cNvSpPr>
          <p:nvPr>
            <p:ph idx="1"/>
          </p:nvPr>
        </p:nvSpPr>
        <p:spPr/>
        <p:txBody>
          <a:bodyPr/>
          <a:lstStyle/>
          <a:p>
            <a:r>
              <a:rPr lang="nl-NL" dirty="0"/>
              <a:t>Professionele ondersteuning:</a:t>
            </a:r>
          </a:p>
          <a:p>
            <a:pPr marL="0" indent="0">
              <a:buNone/>
            </a:pPr>
            <a:r>
              <a:rPr lang="nl-NL" dirty="0"/>
              <a:t>Systeemgerichte begeleiding richt zich op het bevorderen van het optimaal functioneren van complete sociale systemen.</a:t>
            </a:r>
          </a:p>
          <a:p>
            <a:pPr marL="0" indent="0">
              <a:buNone/>
            </a:pPr>
            <a:endParaRPr lang="nl-NL" dirty="0"/>
          </a:p>
          <a:p>
            <a:pPr marL="0" indent="0">
              <a:buNone/>
            </a:pPr>
            <a:r>
              <a:rPr lang="nl-NL" dirty="0"/>
              <a:t>Dit omdat individuele leden van het systeem weer een positieve relatie kunnen aangaan met hun omgeving.</a:t>
            </a:r>
          </a:p>
          <a:p>
            <a:pPr marL="0" indent="0">
              <a:buNone/>
            </a:pPr>
            <a:endParaRPr lang="nl-NL" dirty="0"/>
          </a:p>
          <a:p>
            <a:pPr marL="0" indent="0">
              <a:buNone/>
            </a:pPr>
            <a:r>
              <a:rPr lang="nl-NL" dirty="0"/>
              <a:t>Individuele problemen staan namelijk zelden op zichzelf, kijk dus naar het hele sociale systeem.</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3776510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§5.4 Begeleiding gezinssystemen</a:t>
            </a:r>
          </a:p>
        </p:txBody>
      </p:sp>
      <p:sp>
        <p:nvSpPr>
          <p:cNvPr id="3" name="Tijdelijke aanduiding voor inhoud 2"/>
          <p:cNvSpPr>
            <a:spLocks noGrp="1"/>
          </p:cNvSpPr>
          <p:nvPr>
            <p:ph idx="1"/>
          </p:nvPr>
        </p:nvSpPr>
        <p:spPr/>
        <p:txBody>
          <a:bodyPr/>
          <a:lstStyle/>
          <a:p>
            <a:r>
              <a:rPr lang="nl-NL" dirty="0"/>
              <a:t>Individuele problemen in een gezin spelen al snel een rol in het hele gezin. Kinderen zitten met afhankelijkheidsrelatie ouders, ze schakelen niet snel hulpverlening in.</a:t>
            </a:r>
          </a:p>
          <a:p>
            <a:endParaRPr lang="nl-NL" dirty="0"/>
          </a:p>
          <a:p>
            <a:r>
              <a:rPr lang="nl-NL" dirty="0"/>
              <a:t>Begeleiding van kinderen vraagt dat je de hele sociale omgeving mee neemt.</a:t>
            </a:r>
          </a:p>
          <a:p>
            <a:endParaRPr lang="nl-NL" dirty="0"/>
          </a:p>
          <a:p>
            <a:r>
              <a:rPr lang="nl-NL" dirty="0"/>
              <a:t>Multiprobleemgezin; problemen (sociaaleconomisch + psychosociaal) zijn zeer complex. Vaak gesloten gezinnen, problematische relatie met andere sociale systemen (waaronder hulpverlening)</a:t>
            </a:r>
          </a:p>
        </p:txBody>
      </p:sp>
    </p:spTree>
    <p:extLst>
      <p:ext uri="{BB962C8B-B14F-4D97-AF65-F5344CB8AC3E}">
        <p14:creationId xmlns:p14="http://schemas.microsoft.com/office/powerpoint/2010/main" val="70951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Verwerkingsopdrachten</a:t>
            </a:r>
          </a:p>
        </p:txBody>
      </p:sp>
      <p:sp>
        <p:nvSpPr>
          <p:cNvPr id="3" name="Tijdelijke aanduiding voor inhoud 2"/>
          <p:cNvSpPr>
            <a:spLocks noGrp="1"/>
          </p:cNvSpPr>
          <p:nvPr>
            <p:ph idx="1"/>
          </p:nvPr>
        </p:nvSpPr>
        <p:spPr/>
        <p:txBody>
          <a:bodyPr/>
          <a:lstStyle/>
          <a:p>
            <a:r>
              <a:rPr lang="nl-NL" dirty="0"/>
              <a:t>Opdracht 1: stelling</a:t>
            </a:r>
          </a:p>
          <a:p>
            <a:pPr marL="0" indent="0">
              <a:buNone/>
            </a:pPr>
            <a:r>
              <a:rPr lang="nl-NL" dirty="0"/>
              <a:t>De stelling: systeemgericht werken creëert onnodige nieuwe hulpvragen!</a:t>
            </a:r>
          </a:p>
          <a:p>
            <a:pPr marL="0" indent="0">
              <a:buNone/>
            </a:pPr>
            <a:endParaRPr lang="nl-NL" dirty="0"/>
          </a:p>
          <a:p>
            <a:pPr marL="0" indent="0">
              <a:buNone/>
            </a:pPr>
            <a:r>
              <a:rPr lang="nl-NL" dirty="0"/>
              <a:t>Opdracht: </a:t>
            </a:r>
          </a:p>
          <a:p>
            <a:pPr marL="457200" indent="-457200">
              <a:buAutoNum type="arabicPeriod"/>
            </a:pPr>
            <a:r>
              <a:rPr lang="nl-NL" dirty="0"/>
              <a:t>Maak een overzicht van de begrippen en de in te zetten strategieën en methodieken bij de begeleiding van gezinssystemen. </a:t>
            </a:r>
          </a:p>
          <a:p>
            <a:pPr marL="457200" indent="-457200">
              <a:buAutoNum type="arabicPeriod"/>
            </a:pPr>
            <a:r>
              <a:rPr lang="nl-NL" dirty="0"/>
              <a:t>Schrijf bij elk begrip, strategie of methodiek een korte toelichting, begripsomschrijving of definitie. Doe dat in de vorm van een lijst met aan de ene kant het begrip en daartegenover de toelichting.</a:t>
            </a:r>
          </a:p>
        </p:txBody>
      </p:sp>
    </p:spTree>
    <p:extLst>
      <p:ext uri="{BB962C8B-B14F-4D97-AF65-F5344CB8AC3E}">
        <p14:creationId xmlns:p14="http://schemas.microsoft.com/office/powerpoint/2010/main" val="3285221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Afsluiting	</a:t>
            </a:r>
          </a:p>
        </p:txBody>
      </p:sp>
      <p:sp>
        <p:nvSpPr>
          <p:cNvPr id="3" name="Tijdelijke aanduiding voor inhoud 2"/>
          <p:cNvSpPr>
            <a:spLocks noGrp="1"/>
          </p:cNvSpPr>
          <p:nvPr>
            <p:ph idx="1"/>
          </p:nvPr>
        </p:nvSpPr>
        <p:spPr/>
        <p:txBody>
          <a:bodyPr/>
          <a:lstStyle/>
          <a:p>
            <a:r>
              <a:rPr lang="nl-NL" dirty="0"/>
              <a:t>Volgende week paragraaf 5.5 lezen!</a:t>
            </a:r>
          </a:p>
        </p:txBody>
      </p:sp>
    </p:spTree>
    <p:extLst>
      <p:ext uri="{BB962C8B-B14F-4D97-AF65-F5344CB8AC3E}">
        <p14:creationId xmlns:p14="http://schemas.microsoft.com/office/powerpoint/2010/main" val="35889469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48</TotalTime>
  <Words>296</Words>
  <Application>Microsoft Office PowerPoint</Application>
  <PresentationFormat>Breedbeeld</PresentationFormat>
  <Paragraphs>44</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Century Gothic</vt:lpstr>
      <vt:lpstr>Wingdings 3</vt:lpstr>
      <vt:lpstr>Ion</vt:lpstr>
      <vt:lpstr>Sociale systemen </vt:lpstr>
      <vt:lpstr>Programma </vt:lpstr>
      <vt:lpstr>§5.3  Begeleiding sociale systemen</vt:lpstr>
      <vt:lpstr>§5.3  Begeleiding sociale systemen</vt:lpstr>
      <vt:lpstr>§5.4 Begeleiding gezinssystemen</vt:lpstr>
      <vt:lpstr>Verwerkingsopdrachten</vt:lpstr>
      <vt:lpstr>Afsluiting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Sociale systemen </dc:title>
  <dc:creator>Bart van der Weerd</dc:creator>
  <cp:lastModifiedBy>Bart van der Weerd</cp:lastModifiedBy>
  <cp:revision>4</cp:revision>
  <dcterms:created xsi:type="dcterms:W3CDTF">2017-05-01T12:05:21Z</dcterms:created>
  <dcterms:modified xsi:type="dcterms:W3CDTF">2017-05-01T12:53:46Z</dcterms:modified>
</cp:coreProperties>
</file>